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2"/>
  </p:notesMasterIdLst>
  <p:sldIdLst>
    <p:sldId id="268" r:id="rId2"/>
    <p:sldId id="264" r:id="rId3"/>
    <p:sldId id="266" r:id="rId4"/>
    <p:sldId id="273" r:id="rId5"/>
    <p:sldId id="274" r:id="rId6"/>
    <p:sldId id="269" r:id="rId7"/>
    <p:sldId id="270" r:id="rId8"/>
    <p:sldId id="271" r:id="rId9"/>
    <p:sldId id="276" r:id="rId10"/>
    <p:sldId id="272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771" autoAdjust="0"/>
    <p:restoredTop sz="94675" autoAdjust="0"/>
  </p:normalViewPr>
  <p:slideViewPr>
    <p:cSldViewPr>
      <p:cViewPr varScale="1">
        <p:scale>
          <a:sx n="106" d="100"/>
          <a:sy n="106" d="100"/>
        </p:scale>
        <p:origin x="-11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1F875-B03F-444D-98EC-B5E94F1BD08E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3AAC1-FF89-41E0-91FA-E02B9C7CCF9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1501405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AAC1-FF89-41E0-91FA-E02B9C7CCF99}" type="slidenum">
              <a:rPr lang="it-IT" smtClean="0"/>
              <a:pPr/>
              <a:t>1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25109372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AAC1-FF89-41E0-91FA-E02B9C7CCF99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="" xmlns:p14="http://schemas.microsoft.com/office/powerpoint/2010/main" val="836072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F3AAC1-FF89-41E0-91FA-E02B9C7CCF99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o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6" name="Segnaposto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7" name="Segnaposto contenut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11" name="Segnaposto piè di pagin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o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1" name="Segnaposto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o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5" name="Segnaposto tes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8" name="Segnaposto contenut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Connettore 1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o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it-IT" dirty="0" smtClean="0"/>
              <a:t>Fare clic per modificare lo stile del titolo</a:t>
            </a:r>
            <a:endParaRPr kumimoji="0" lang="en-US" dirty="0"/>
          </a:p>
        </p:txBody>
      </p:sp>
      <p:sp>
        <p:nvSpPr>
          <p:cNvPr id="12" name="Segnaposto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21" name="Segnaposto piè di pagina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24" name="Segnaposto piè di pagin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4" name="Segnaposto contenut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29" name="Segnaposto piè di pagin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im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1" name="Segnaposto numero diapos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6" name="Segnaposto tes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1" name="Segnaposto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DE97CDE-FF85-4729-AE4A-0BE46540B583}" type="datetimeFigureOut">
              <a:rPr lang="it-IT" smtClean="0"/>
              <a:pPr/>
              <a:t>07/03/2016</a:t>
            </a:fld>
            <a:endParaRPr lang="it-IT"/>
          </a:p>
        </p:txBody>
      </p:sp>
      <p:sp>
        <p:nvSpPr>
          <p:cNvPr id="28" name="Segnaposto piè di pagin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35B6A0E-DEA3-42F8-BF4D-7DB687B10313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tito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ttore 1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er-go.i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357158" y="1214422"/>
            <a:ext cx="72152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32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it-IT" sz="3200" b="1" dirty="0" err="1" smtClean="0">
                <a:latin typeface="+mj-lt"/>
                <a:ea typeface="Verdana" pitchFamily="34" charset="0"/>
                <a:cs typeface="Verdana" pitchFamily="34" charset="0"/>
              </a:rPr>
              <a:t>ER.GO</a:t>
            </a:r>
            <a:r>
              <a:rPr lang="it-IT" sz="3200" b="1" dirty="0" smtClean="0">
                <a:latin typeface="+mj-lt"/>
                <a:ea typeface="Verdana" pitchFamily="34" charset="0"/>
                <a:cs typeface="Verdana" pitchFamily="34" charset="0"/>
              </a:rPr>
              <a:t>  </a:t>
            </a:r>
          </a:p>
          <a:p>
            <a:r>
              <a:rPr lang="it-IT" sz="3200" dirty="0" smtClean="0">
                <a:latin typeface="+mj-lt"/>
              </a:rPr>
              <a:t>È l’Azienda Regionale per il Diritto agli Studi Superiori della Regione Emilia Romagna</a:t>
            </a:r>
          </a:p>
          <a:p>
            <a:endParaRPr lang="it-IT" sz="3200" dirty="0" smtClean="0">
              <a:latin typeface="+mj-lt"/>
            </a:endParaRPr>
          </a:p>
          <a:p>
            <a:r>
              <a:rPr lang="it-IT" sz="3200" dirty="0" smtClean="0">
                <a:latin typeface="+mj-lt"/>
              </a:rPr>
              <a:t>È presente con sedi territoriali</a:t>
            </a:r>
          </a:p>
          <a:p>
            <a:r>
              <a:rPr lang="it-IT" sz="3200" dirty="0" smtClean="0">
                <a:latin typeface="+mj-lt"/>
              </a:rPr>
              <a:t>A Parma, Reggio Emilia, Modena, Ferrara, Bologna e Cesena 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42908"/>
          </a:xfrm>
        </p:spPr>
        <p:txBody>
          <a:bodyPr>
            <a:no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CHI SIAM</a:t>
            </a:r>
            <a:r>
              <a:rPr lang="it-IT" sz="4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</a:t>
            </a:r>
            <a:endParaRPr lang="it-IT" sz="4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Immagine 10" descr="ergo-colore-dicit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15140" y="214290"/>
            <a:ext cx="2000264" cy="7858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4627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Come comunicare con </a:t>
            </a:r>
            <a:r>
              <a:rPr lang="it-IT" sz="4000" dirty="0" err="1" smtClean="0">
                <a:ea typeface="Verdana" pitchFamily="34" charset="0"/>
                <a:cs typeface="Verdana" pitchFamily="34" charset="0"/>
              </a:rPr>
              <a:t>eR.GO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Servizio SCRIVICI </a:t>
            </a:r>
          </a:p>
          <a:p>
            <a:pPr>
              <a:buNone/>
            </a:pPr>
            <a:r>
              <a:rPr lang="it-IT" dirty="0" smtClean="0"/>
              <a:t>(dalla pagina contatti del sito)</a:t>
            </a:r>
          </a:p>
          <a:p>
            <a:endParaRPr lang="it-IT" dirty="0" smtClean="0"/>
          </a:p>
          <a:p>
            <a:r>
              <a:rPr lang="it-IT" dirty="0" smtClean="0"/>
              <a:t>Assistenza LIVE </a:t>
            </a:r>
          </a:p>
          <a:p>
            <a:pPr>
              <a:buNone/>
            </a:pPr>
            <a:r>
              <a:rPr lang="it-IT" dirty="0" smtClean="0"/>
              <a:t>(servizio di chat con un operatore)</a:t>
            </a:r>
          </a:p>
          <a:p>
            <a:endParaRPr lang="it-IT" dirty="0" smtClean="0"/>
          </a:p>
          <a:p>
            <a:r>
              <a:rPr lang="it-IT" dirty="0" smtClean="0"/>
              <a:t>PARLA CON </a:t>
            </a:r>
            <a:r>
              <a:rPr lang="it-IT" dirty="0" err="1" smtClean="0"/>
              <a:t>ER.GO</a:t>
            </a:r>
            <a:r>
              <a:rPr lang="it-IT" dirty="0" smtClean="0"/>
              <a:t> </a:t>
            </a:r>
          </a:p>
          <a:p>
            <a:pPr>
              <a:buNone/>
            </a:pPr>
            <a:r>
              <a:rPr lang="it-IT" dirty="0" smtClean="0"/>
              <a:t>(servizio di assistenza telefonica)</a:t>
            </a:r>
          </a:p>
          <a:p>
            <a:pPr>
              <a:buNone/>
            </a:pPr>
            <a:r>
              <a:rPr lang="it-IT" dirty="0" smtClean="0"/>
              <a:t>tel. 051/6436900 per studenti matricole</a:t>
            </a:r>
          </a:p>
          <a:p>
            <a:pPr>
              <a:buNone/>
            </a:pPr>
            <a:r>
              <a:rPr lang="it-IT" dirty="0" smtClean="0"/>
              <a:t>tel. 051/19907580 per studenti anni successivi</a:t>
            </a:r>
          </a:p>
          <a:p>
            <a:endParaRPr lang="it-IT" dirty="0"/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43702" y="1500174"/>
            <a:ext cx="2286016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87011" y="2492896"/>
            <a:ext cx="7848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1214414" y="1357298"/>
            <a:ext cx="685804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800" b="1" dirty="0" err="1" smtClean="0">
                <a:latin typeface="+mj-lt"/>
                <a:ea typeface="Verdana" pitchFamily="34" charset="0"/>
                <a:cs typeface="Verdana" pitchFamily="34" charset="0"/>
              </a:rPr>
              <a:t>ER.GO</a:t>
            </a:r>
            <a:endParaRPr lang="it-IT" sz="2800" b="1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algn="ctr"/>
            <a:endParaRPr lang="it-IT" b="1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marL="0" lvl="1" algn="ctr"/>
            <a:r>
              <a:rPr lang="it-IT" sz="2000" dirty="0" smtClean="0">
                <a:latin typeface="+mj-lt"/>
                <a:ea typeface="Verdana" pitchFamily="34" charset="0"/>
                <a:cs typeface="Verdana" pitchFamily="34" charset="0"/>
              </a:rPr>
              <a:t>eroga </a:t>
            </a:r>
            <a:r>
              <a:rPr lang="it-IT" sz="2000" b="1" dirty="0" smtClean="0">
                <a:latin typeface="+mj-lt"/>
                <a:ea typeface="Verdana" pitchFamily="34" charset="0"/>
                <a:cs typeface="Verdana" pitchFamily="34" charset="0"/>
              </a:rPr>
              <a:t>benefici</a:t>
            </a:r>
            <a:r>
              <a:rPr lang="it-IT" sz="2000" dirty="0" smtClean="0">
                <a:latin typeface="+mj-lt"/>
                <a:ea typeface="Verdana" pitchFamily="34" charset="0"/>
                <a:cs typeface="Verdana" pitchFamily="34" charset="0"/>
              </a:rPr>
              <a:t> agli studenti in possesso di specifici requisiti, iscritti </a:t>
            </a:r>
            <a:r>
              <a:rPr lang="it-IT" sz="2000" u="sng" dirty="0" smtClean="0">
                <a:latin typeface="+mj-lt"/>
                <a:ea typeface="Verdana" pitchFamily="34" charset="0"/>
                <a:cs typeface="Verdana" pitchFamily="34" charset="0"/>
              </a:rPr>
              <a:t>all’</a:t>
            </a:r>
            <a:r>
              <a:rPr lang="it-IT" sz="2000" u="sng" dirty="0" err="1" smtClean="0">
                <a:latin typeface="+mj-lt"/>
                <a:ea typeface="Verdana" pitchFamily="34" charset="0"/>
                <a:cs typeface="Verdana" pitchFamily="34" charset="0"/>
              </a:rPr>
              <a:t>Universita</a:t>
            </a:r>
            <a:r>
              <a:rPr lang="it-IT" sz="2000" u="sng" dirty="0" smtClean="0">
                <a:latin typeface="+mj-lt"/>
                <a:ea typeface="Verdana" pitchFamily="34" charset="0"/>
                <a:cs typeface="Verdana" pitchFamily="34" charset="0"/>
              </a:rPr>
              <a:t>’</a:t>
            </a:r>
            <a:r>
              <a:rPr lang="it-IT" sz="2000" dirty="0" smtClean="0">
                <a:latin typeface="+mj-lt"/>
                <a:ea typeface="Verdana" pitchFamily="34" charset="0"/>
                <a:cs typeface="Verdana" pitchFamily="34" charset="0"/>
              </a:rPr>
              <a:t> e agli </a:t>
            </a:r>
            <a:r>
              <a:rPr lang="it-IT" sz="2000" u="sng" dirty="0" smtClean="0">
                <a:latin typeface="+mj-lt"/>
                <a:ea typeface="Verdana" pitchFamily="34" charset="0"/>
                <a:cs typeface="Verdana" pitchFamily="34" charset="0"/>
              </a:rPr>
              <a:t>Istituti di Alta Formazione Artistica e Musicale </a:t>
            </a:r>
            <a:r>
              <a:rPr lang="it-IT" sz="2000" dirty="0" smtClean="0">
                <a:latin typeface="+mj-lt"/>
                <a:ea typeface="Verdana" pitchFamily="34" charset="0"/>
                <a:cs typeface="Verdana" pitchFamily="34" charset="0"/>
              </a:rPr>
              <a:t>(Accademia di Belle Arti, Conservatori,…) con sede in Emilia Romagna</a:t>
            </a:r>
          </a:p>
          <a:p>
            <a:pPr marL="0" lvl="1" algn="ctr"/>
            <a:endParaRPr lang="it-IT" sz="20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marL="0" lvl="1" algn="ctr"/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I benefici sono:</a:t>
            </a:r>
          </a:p>
          <a:p>
            <a:pPr marL="0" lvl="1" algn="ctr">
              <a:buFont typeface="Wingdings" pitchFamily="2" charset="2"/>
              <a:buChar char="§"/>
            </a:pP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 di natura economica </a:t>
            </a:r>
          </a:p>
          <a:p>
            <a:pPr marL="0" lvl="1" algn="ctr"/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(</a:t>
            </a:r>
            <a:r>
              <a:rPr lang="it-IT" sz="2400" b="1" dirty="0" smtClean="0">
                <a:latin typeface="+mj-lt"/>
                <a:ea typeface="Verdana" pitchFamily="34" charset="0"/>
                <a:cs typeface="Verdana" pitchFamily="34" charset="0"/>
              </a:rPr>
              <a:t>borse di studio</a:t>
            </a: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,</a:t>
            </a:r>
            <a:r>
              <a:rPr lang="it-IT" sz="2400" dirty="0" err="1" smtClean="0">
                <a:latin typeface="+mj-lt"/>
                <a:ea typeface="Verdana" pitchFamily="34" charset="0"/>
                <a:cs typeface="Verdana" pitchFamily="34" charset="0"/>
              </a:rPr>
              <a:t>……</a:t>
            </a: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..)</a:t>
            </a:r>
          </a:p>
          <a:p>
            <a:pPr marL="0" lvl="1" algn="ctr">
              <a:buFont typeface="Wingdings" pitchFamily="2" charset="2"/>
              <a:buChar char="§"/>
            </a:pPr>
            <a:endParaRPr lang="it-IT" sz="24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marL="0" lvl="1" algn="ctr">
              <a:buFont typeface="Wingdings" pitchFamily="2" charset="2"/>
              <a:buChar char="§"/>
            </a:pP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Servizi per l’Accoglienza </a:t>
            </a:r>
          </a:p>
          <a:p>
            <a:pPr marL="0" lvl="1" algn="ctr"/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(</a:t>
            </a:r>
            <a:r>
              <a:rPr lang="it-IT" sz="2400" b="1" dirty="0" smtClean="0">
                <a:latin typeface="+mj-lt"/>
                <a:ea typeface="Verdana" pitchFamily="34" charset="0"/>
                <a:cs typeface="Verdana" pitchFamily="34" charset="0"/>
              </a:rPr>
              <a:t>servizio</a:t>
            </a: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  <a:r>
              <a:rPr lang="it-IT" sz="2400" b="1" dirty="0" smtClean="0">
                <a:latin typeface="+mj-lt"/>
                <a:ea typeface="Verdana" pitchFamily="34" charset="0"/>
                <a:cs typeface="Verdana" pitchFamily="34" charset="0"/>
              </a:rPr>
              <a:t>abitativo</a:t>
            </a: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, servizio Ristorazione)</a:t>
            </a:r>
          </a:p>
          <a:p>
            <a:pPr lvl="1" indent="-457200" algn="ctr">
              <a:buFont typeface="Wingdings" pitchFamily="2" charset="2"/>
              <a:buChar char="v"/>
            </a:pPr>
            <a:endParaRPr lang="it-IT" sz="24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marL="0" lvl="1" algn="ctr">
              <a:buFont typeface="Wingdings" pitchFamily="2" charset="2"/>
              <a:buChar char="§"/>
            </a:pPr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Servizi di orientamento al lavoro</a:t>
            </a:r>
          </a:p>
          <a:p>
            <a:pPr marL="0" lvl="1" algn="ctr"/>
            <a:endParaRPr lang="it-IT" sz="2000" dirty="0" smtClean="0"/>
          </a:p>
          <a:p>
            <a:pPr marL="0" lvl="1" algn="ctr"/>
            <a:endParaRPr lang="it-IT" sz="2000" dirty="0" smtClean="0"/>
          </a:p>
          <a:p>
            <a:pPr marL="0" lvl="1" algn="ctr"/>
            <a:endParaRPr lang="it-IT" sz="2000" b="1" dirty="0" smtClean="0"/>
          </a:p>
          <a:p>
            <a:pPr marL="0" lvl="1" algn="ctr"/>
            <a:endParaRPr lang="it-IT" sz="2400" b="1" dirty="0" smtClean="0"/>
          </a:p>
          <a:p>
            <a:pPr algn="ctr"/>
            <a:r>
              <a:rPr lang="it-IT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</p:txBody>
      </p:sp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COSA FACCIAMO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Immagine 7" descr="ergo-colore-dicit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29520" y="214290"/>
            <a:ext cx="1357322" cy="7858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4767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 flipV="1">
            <a:off x="571472" y="1932191"/>
            <a:ext cx="78488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dirty="0"/>
          </a:p>
        </p:txBody>
      </p:sp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COSA FACCIAMO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428596" y="1785927"/>
            <a:ext cx="871540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Si tratta di benefici attribuibili per concorso (bandi annuali). Per accedere ai benefici a concorso è necessario essere in possesso di specifici requisiti di:</a:t>
            </a:r>
          </a:p>
          <a:p>
            <a:pPr lvl="1"/>
            <a:endParaRPr lang="it-IT" sz="2400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it-IT" sz="2400" b="1" dirty="0" smtClean="0">
                <a:latin typeface="+mj-lt"/>
                <a:ea typeface="Verdana" pitchFamily="34" charset="0"/>
                <a:cs typeface="Verdana" pitchFamily="34" charset="0"/>
              </a:rPr>
              <a:t> CONDIZIONE ECONOMICA </a:t>
            </a:r>
          </a:p>
          <a:p>
            <a:pPr lvl="1"/>
            <a:r>
              <a:rPr lang="it-IT" sz="2400" dirty="0" smtClean="0">
                <a:latin typeface="+mj-lt"/>
                <a:ea typeface="Verdana" pitchFamily="34" charset="0"/>
                <a:cs typeface="Verdana" pitchFamily="34" charset="0"/>
              </a:rPr>
              <a:t>(soglie definite dai bandi di concorso)</a:t>
            </a:r>
          </a:p>
          <a:p>
            <a:pPr lvl="1">
              <a:buFont typeface="Wingdings" pitchFamily="2" charset="2"/>
              <a:buChar char="v"/>
            </a:pPr>
            <a:endParaRPr lang="it-IT" sz="2400" b="1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it-IT" sz="2400" b="1" dirty="0" smtClean="0">
                <a:latin typeface="+mj-lt"/>
                <a:ea typeface="Verdana" pitchFamily="34" charset="0"/>
                <a:cs typeface="Verdana" pitchFamily="34" charset="0"/>
              </a:rPr>
              <a:t> MERITO</a:t>
            </a:r>
          </a:p>
          <a:p>
            <a:pPr lvl="1">
              <a:buFont typeface="Wingdings" pitchFamily="2" charset="2"/>
              <a:buChar char="v"/>
            </a:pPr>
            <a:endParaRPr lang="it-IT" sz="2400" b="1" dirty="0" smtClean="0">
              <a:latin typeface="+mj-lt"/>
            </a:endParaRPr>
          </a:p>
          <a:p>
            <a:pPr lvl="1"/>
            <a:r>
              <a:rPr lang="it-IT" sz="2400" b="1" i="1" dirty="0" smtClean="0">
                <a:latin typeface="+mj-lt"/>
                <a:ea typeface="Verdana" pitchFamily="34" charset="0"/>
                <a:cs typeface="Verdana" pitchFamily="34" charset="0"/>
              </a:rPr>
              <a:t>Gli studenti matricole possono partecipare al concorso sulla base del solo requisito della condizione economica</a:t>
            </a:r>
            <a:endParaRPr lang="it-IT" sz="2400" b="1" i="1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Immagine 8" descr="ergo-colore-dicit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29454" y="142852"/>
            <a:ext cx="1928826" cy="8572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5098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Borsa di studio 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 smtClean="0">
                <a:latin typeface="+mj-lt"/>
                <a:ea typeface="Verdana" pitchFamily="34" charset="0"/>
                <a:cs typeface="Verdana" pitchFamily="34" charset="0"/>
              </a:rPr>
              <a:t>Somma in denaro erogata per sostenere economicamente allo studio.</a:t>
            </a:r>
          </a:p>
          <a:p>
            <a:r>
              <a:rPr lang="it-IT" sz="2800" dirty="0" smtClean="0">
                <a:latin typeface="+mj-lt"/>
                <a:ea typeface="Verdana" pitchFamily="34" charset="0"/>
                <a:cs typeface="Verdana" pitchFamily="34" charset="0"/>
              </a:rPr>
              <a:t>La domanda deve essere presentata ogni anno</a:t>
            </a:r>
          </a:p>
          <a:p>
            <a:pPr>
              <a:buNone/>
            </a:pPr>
            <a:endParaRPr lang="it-IT" sz="2800" dirty="0" smtClean="0">
              <a:latin typeface="+mj-lt"/>
            </a:endParaRPr>
          </a:p>
          <a:p>
            <a:pPr>
              <a:buNone/>
            </a:pPr>
            <a:r>
              <a:rPr lang="it-IT" sz="2800" dirty="0" smtClean="0">
                <a:latin typeface="+mj-lt"/>
              </a:rPr>
              <a:t>   </a:t>
            </a:r>
            <a:r>
              <a:rPr lang="it-IT" sz="2800" dirty="0" smtClean="0">
                <a:latin typeface="+mj-lt"/>
                <a:ea typeface="Verdana" pitchFamily="34" charset="0"/>
                <a:cs typeface="Verdana" pitchFamily="34" charset="0"/>
              </a:rPr>
              <a:t>Gli importi sono diversificati per:</a:t>
            </a:r>
          </a:p>
          <a:p>
            <a:r>
              <a:rPr lang="it-IT" sz="2800" b="1" dirty="0" smtClean="0">
                <a:latin typeface="+mj-lt"/>
                <a:ea typeface="Verdana" pitchFamily="34" charset="0"/>
                <a:cs typeface="Verdana" pitchFamily="34" charset="0"/>
              </a:rPr>
              <a:t>Condizione economica </a:t>
            </a:r>
            <a:r>
              <a:rPr lang="it-IT" sz="2800" dirty="0" smtClean="0">
                <a:latin typeface="+mj-lt"/>
                <a:ea typeface="Verdana" pitchFamily="34" charset="0"/>
                <a:cs typeface="Verdana" pitchFamily="34" charset="0"/>
              </a:rPr>
              <a:t>del nucleo familiare</a:t>
            </a:r>
          </a:p>
          <a:p>
            <a:r>
              <a:rPr lang="it-IT" sz="2800" b="1" dirty="0" smtClean="0">
                <a:latin typeface="+mj-lt"/>
                <a:ea typeface="Verdana" pitchFamily="34" charset="0"/>
                <a:cs typeface="Verdana" pitchFamily="34" charset="0"/>
              </a:rPr>
              <a:t>L</a:t>
            </a:r>
            <a:r>
              <a:rPr lang="it-IT" sz="2800" b="1" dirty="0" smtClean="0">
                <a:latin typeface="+mj-lt"/>
                <a:ea typeface="Verdana" pitchFamily="34" charset="0"/>
                <a:cs typeface="Verdana" pitchFamily="34" charset="0"/>
              </a:rPr>
              <a:t>uogo </a:t>
            </a:r>
            <a:r>
              <a:rPr lang="it-IT" sz="2800" b="1" dirty="0" smtClean="0">
                <a:latin typeface="+mj-lt"/>
                <a:ea typeface="Verdana" pitchFamily="34" charset="0"/>
                <a:cs typeface="Verdana" pitchFamily="34" charset="0"/>
              </a:rPr>
              <a:t>di residenza </a:t>
            </a:r>
            <a:r>
              <a:rPr lang="it-IT" sz="2800" dirty="0" smtClean="0">
                <a:latin typeface="+mj-lt"/>
                <a:ea typeface="Verdana" pitchFamily="34" charset="0"/>
                <a:cs typeface="Verdana" pitchFamily="34" charset="0"/>
              </a:rPr>
              <a:t>del nucleo familiare</a:t>
            </a:r>
            <a:endParaRPr lang="it-IT" sz="28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00860" y="0"/>
            <a:ext cx="2143140" cy="100010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Servizi residenziali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Gli studenti fuori sede (che risiedono in un comune che dista più di 90 minuti dalla sede del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corso di studio)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possono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ottenere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un posto alloggio a tariffa agevolata in una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residenza universitaria gestita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da </a:t>
            </a:r>
            <a:r>
              <a:rPr lang="it-IT" dirty="0" err="1" smtClean="0">
                <a:latin typeface="+mj-lt"/>
                <a:ea typeface="Verdana" pitchFamily="34" charset="0"/>
                <a:cs typeface="Verdana" pitchFamily="34" charset="0"/>
              </a:rPr>
              <a:t>ER.GO</a:t>
            </a:r>
            <a:endParaRPr lang="it-IT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endParaRPr lang="it-IT" dirty="0" smtClean="0">
              <a:latin typeface="+mj-lt"/>
              <a:ea typeface="Verdana" pitchFamily="34" charset="0"/>
              <a:cs typeface="Verdana" pitchFamily="34" charset="0"/>
            </a:endParaRPr>
          </a:p>
          <a:p>
            <a:r>
              <a:rPr lang="it-IT" dirty="0" err="1" smtClean="0">
                <a:latin typeface="+mj-lt"/>
                <a:ea typeface="Verdana" pitchFamily="34" charset="0"/>
                <a:cs typeface="Verdana" pitchFamily="34" charset="0"/>
              </a:rPr>
              <a:t>ER.GO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 dispone di oltre 3.500 posti alloggio sul territorio regionale</a:t>
            </a:r>
            <a:endParaRPr lang="it-IT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58082" y="0"/>
            <a:ext cx="1571636" cy="1000132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/>
              <a:t>Requisiti di condizione ECONOMICA</a:t>
            </a:r>
            <a:endParaRPr lang="it-IT" sz="4000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La condizione economica e patrimoniale del nucleo familiare deve essere autocertificata mediante l’attestazione ISEE .</a:t>
            </a:r>
          </a:p>
          <a:p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Il bando di concorso annuale definisce le soglie massime di ISEE e di ISPE</a:t>
            </a:r>
          </a:p>
          <a:p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Per informazioni riguardo la richiesta del calcolo dell’ISEE ci si può rivolgere ad un CAF</a:t>
            </a:r>
          </a:p>
          <a:p>
            <a:pPr>
              <a:buNone/>
            </a:pP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(Centro </a:t>
            </a:r>
            <a:r>
              <a:rPr lang="it-IT" dirty="0" smtClean="0">
                <a:latin typeface="+mj-lt"/>
                <a:ea typeface="Verdana" pitchFamily="34" charset="0"/>
                <a:cs typeface="Verdana" pitchFamily="34" charset="0"/>
              </a:rPr>
              <a:t>di Assistenza Fiscale)</a:t>
            </a:r>
            <a:endParaRPr lang="it-IT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Immagine 4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72198" y="5429264"/>
            <a:ext cx="2571768" cy="107157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ea typeface="Verdana" pitchFamily="34" charset="0"/>
                <a:cs typeface="Verdana" pitchFamily="34" charset="0"/>
              </a:rPr>
              <a:t>requisiti di merito</a:t>
            </a:r>
            <a:endParaRPr lang="it-IT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Numero di crediti che lo studente deve conseguire al 10 agosto dell’anno accademico di presentazione della domanda</a:t>
            </a:r>
          </a:p>
          <a:p>
            <a:endParaRPr lang="it-IT" dirty="0" smtClean="0"/>
          </a:p>
          <a:p>
            <a:r>
              <a:rPr lang="it-IT" dirty="0" smtClean="0"/>
              <a:t>Il credito formativo è l’unità di misura che quantifica il tempo studio/lavoro occorrente per preparare/superare ciascun esame. Ogni credito formativo corrisponde a 25 </a:t>
            </a:r>
            <a:r>
              <a:rPr lang="it-IT" dirty="0" smtClean="0"/>
              <a:t>ore di lavoro (studio individuale, frequenza a lezioni)</a:t>
            </a:r>
            <a:endParaRPr lang="it-IT" dirty="0"/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29454" y="214290"/>
            <a:ext cx="2000264" cy="71438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>
                <a:ea typeface="Verdana" pitchFamily="34" charset="0"/>
                <a:cs typeface="Verdana" pitchFamily="34" charset="0"/>
              </a:rPr>
              <a:t>Come presentare domanda</a:t>
            </a:r>
            <a:endParaRPr lang="it-IT" sz="4000" dirty="0"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571612"/>
            <a:ext cx="8686800" cy="4525963"/>
          </a:xfrm>
        </p:spPr>
        <p:txBody>
          <a:bodyPr>
            <a:normAutofit fontScale="92500"/>
          </a:bodyPr>
          <a:lstStyle/>
          <a:p>
            <a:r>
              <a:rPr lang="it-IT" dirty="0" smtClean="0"/>
              <a:t>Prendere visione dei BANDI che sono pubblicati annualmente nel mese di luglio (scaricabili/consultabili dal sito </a:t>
            </a:r>
            <a:r>
              <a:rPr lang="it-IT" b="1" dirty="0" smtClean="0">
                <a:hlinkClick r:id="rId2"/>
              </a:rPr>
              <a:t>www.er-go.it</a:t>
            </a:r>
            <a:r>
              <a:rPr lang="it-IT" dirty="0" smtClean="0"/>
              <a:t>)</a:t>
            </a:r>
          </a:p>
          <a:p>
            <a:r>
              <a:rPr lang="it-IT" dirty="0" smtClean="0"/>
              <a:t>Compilare la domanda on </a:t>
            </a:r>
            <a:r>
              <a:rPr lang="it-IT" dirty="0" err="1" smtClean="0"/>
              <a:t>line</a:t>
            </a:r>
            <a:r>
              <a:rPr lang="it-IT" dirty="0" smtClean="0"/>
              <a:t> (unica per tutti i benefici) con le modalità e entro i termini previsti </a:t>
            </a:r>
          </a:p>
          <a:p>
            <a:r>
              <a:rPr lang="it-IT" u="sng" dirty="0" smtClean="0"/>
              <a:t>Per presentare domanda non occorre la preventiva iscrizione all’Università che dovrà comunque avvenire entro le scadenze fissate dai singoli atenei</a:t>
            </a:r>
            <a:endParaRPr lang="it-IT" u="sng" dirty="0"/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12" y="5643578"/>
            <a:ext cx="2214578" cy="92869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4000" dirty="0" smtClean="0"/>
              <a:t>ALTRI BENEFICI </a:t>
            </a:r>
            <a:endParaRPr lang="it-IT" sz="4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Con la domanda on </a:t>
            </a:r>
            <a:r>
              <a:rPr lang="it-IT" dirty="0" err="1" smtClean="0"/>
              <a:t>line</a:t>
            </a:r>
            <a:r>
              <a:rPr lang="it-IT" dirty="0" smtClean="0"/>
              <a:t> è possibile richiedere anche i benefici erogati dall’Università tra cui:</a:t>
            </a:r>
          </a:p>
          <a:p>
            <a:r>
              <a:rPr lang="it-IT" sz="2800" b="1" dirty="0" smtClean="0"/>
              <a:t>ESONERO TASSE </a:t>
            </a:r>
            <a:r>
              <a:rPr lang="it-IT" sz="2800" dirty="0" smtClean="0"/>
              <a:t>(beneficio associato alla borsa di studio o per studenti disabili) o </a:t>
            </a:r>
            <a:r>
              <a:rPr lang="it-IT" sz="2800" b="1" dirty="0" smtClean="0"/>
              <a:t>RIDUZIONE TASSE </a:t>
            </a:r>
            <a:r>
              <a:rPr lang="it-IT" sz="2800" dirty="0" smtClean="0"/>
              <a:t>(in base a requisiti di sola condizione economica)</a:t>
            </a:r>
          </a:p>
          <a:p>
            <a:r>
              <a:rPr lang="it-IT" sz="2800" dirty="0" smtClean="0"/>
              <a:t>Collaborazioni studentesche retribuite (beneficio destinato agli studenti ad anni successivi al primo)</a:t>
            </a:r>
          </a:p>
          <a:p>
            <a:r>
              <a:rPr lang="it-IT" sz="2800" dirty="0" err="1" smtClean="0"/>
              <a:t>Ecc…</a:t>
            </a:r>
            <a:r>
              <a:rPr lang="it-IT" sz="2800" dirty="0" smtClean="0"/>
              <a:t>.</a:t>
            </a:r>
          </a:p>
          <a:p>
            <a:pPr>
              <a:buNone/>
            </a:pPr>
            <a:r>
              <a:rPr lang="it-IT" sz="2800" b="1" i="1" dirty="0" smtClean="0"/>
              <a:t>Ogni ateneo può definire altre tipologie di benefici</a:t>
            </a:r>
          </a:p>
          <a:p>
            <a:endParaRPr lang="it-IT" dirty="0"/>
          </a:p>
        </p:txBody>
      </p:sp>
      <p:pic>
        <p:nvPicPr>
          <p:cNvPr id="4" name="Immagine 3" descr="ergo-colore-dicitu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2330" y="142852"/>
            <a:ext cx="1928826" cy="785818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rra">
  <a:themeElements>
    <a:clrScheme name="Ter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r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er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739</TotalTime>
  <Words>533</Words>
  <Application>Microsoft Office PowerPoint</Application>
  <PresentationFormat>Presentazione su schermo (4:3)</PresentationFormat>
  <Paragraphs>78</Paragraphs>
  <Slides>10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Terra</vt:lpstr>
      <vt:lpstr>CHI SIAMO</vt:lpstr>
      <vt:lpstr>COSA FACCIAMO</vt:lpstr>
      <vt:lpstr>COSA FACCIAMO</vt:lpstr>
      <vt:lpstr>Borsa di studio </vt:lpstr>
      <vt:lpstr>Servizi residenziali</vt:lpstr>
      <vt:lpstr>Requisiti di condizione ECONOMICA</vt:lpstr>
      <vt:lpstr>requisiti di merito</vt:lpstr>
      <vt:lpstr>Come presentare domanda</vt:lpstr>
      <vt:lpstr>ALTRI BENEFICI </vt:lpstr>
      <vt:lpstr>Come comunicare con eR.GO</vt:lpstr>
    </vt:vector>
  </TitlesOfParts>
  <Company>Olidata S.p.A.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ER.GO IN CAMPUS</dc:title>
  <dc:creator>Parenti Cosetta</dc:creator>
  <cp:lastModifiedBy>Palmonari Ilaria</cp:lastModifiedBy>
  <cp:revision>118</cp:revision>
  <dcterms:created xsi:type="dcterms:W3CDTF">2014-11-12T10:49:52Z</dcterms:created>
  <dcterms:modified xsi:type="dcterms:W3CDTF">2016-03-07T07:47:35Z</dcterms:modified>
</cp:coreProperties>
</file>